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5" r:id="rId2"/>
    <p:sldId id="266" r:id="rId3"/>
    <p:sldId id="257" r:id="rId4"/>
    <p:sldId id="258" r:id="rId5"/>
    <p:sldId id="259" r:id="rId6"/>
    <p:sldId id="260" r:id="rId7"/>
    <p:sldId id="261" r:id="rId8"/>
    <p:sldId id="262" r:id="rId9"/>
    <p:sldId id="263"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8" d="100"/>
          <a:sy n="98" d="100"/>
        </p:scale>
        <p:origin x="-762" y="19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F6B480-F9B0-4B7A-95CA-880CC5D35FC9}" type="datetimeFigureOut">
              <a:rPr lang="en-US" smtClean="0"/>
              <a:pPr/>
              <a:t>1/18/2020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158997-4204-479E-ACE7-8B0BF1C7532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158997-4204-479E-ACE7-8B0BF1C7532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D08B66A-D2E4-4723-9CD1-B517B4367B2B}" type="datetimeFigureOut">
              <a:rPr lang="en-US" smtClean="0"/>
              <a:pPr/>
              <a:t>1/18/2020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8CFCA75-592C-49AF-8068-C18DCB06079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08B66A-D2E4-4723-9CD1-B517B4367B2B}" type="datetimeFigureOut">
              <a:rPr lang="en-US" smtClean="0"/>
              <a:pPr/>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CFCA75-592C-49AF-8068-C18DCB06079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08B66A-D2E4-4723-9CD1-B517B4367B2B}" type="datetimeFigureOut">
              <a:rPr lang="en-US" smtClean="0"/>
              <a:pPr/>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CFCA75-592C-49AF-8068-C18DCB06079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08B66A-D2E4-4723-9CD1-B517B4367B2B}" type="datetimeFigureOut">
              <a:rPr lang="en-US" smtClean="0"/>
              <a:pPr/>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CFCA75-592C-49AF-8068-C18DCB06079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D08B66A-D2E4-4723-9CD1-B517B4367B2B}" type="datetimeFigureOut">
              <a:rPr lang="en-US" smtClean="0"/>
              <a:pPr/>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CFCA75-592C-49AF-8068-C18DCB06079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D08B66A-D2E4-4723-9CD1-B517B4367B2B}" type="datetimeFigureOut">
              <a:rPr lang="en-US" smtClean="0"/>
              <a:pPr/>
              <a:t>1/18/2020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CFCA75-592C-49AF-8068-C18DCB06079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D08B66A-D2E4-4723-9CD1-B517B4367B2B}" type="datetimeFigureOut">
              <a:rPr lang="en-US" smtClean="0"/>
              <a:pPr/>
              <a:t>1/18/2020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CFCA75-592C-49AF-8068-C18DCB06079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D08B66A-D2E4-4723-9CD1-B517B4367B2B}" type="datetimeFigureOut">
              <a:rPr lang="en-US" smtClean="0"/>
              <a:pPr/>
              <a:t>1/18/2020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CFCA75-592C-49AF-8068-C18DCB06079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08B66A-D2E4-4723-9CD1-B517B4367B2B}" type="datetimeFigureOut">
              <a:rPr lang="en-US" smtClean="0"/>
              <a:pPr/>
              <a:t>1/18/2020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CFCA75-592C-49AF-8068-C18DCB06079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D08B66A-D2E4-4723-9CD1-B517B4367B2B}" type="datetimeFigureOut">
              <a:rPr lang="en-US" smtClean="0"/>
              <a:pPr/>
              <a:t>1/18/2020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CFCA75-592C-49AF-8068-C18DCB06079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D08B66A-D2E4-4723-9CD1-B517B4367B2B}" type="datetimeFigureOut">
              <a:rPr lang="en-US" smtClean="0"/>
              <a:pPr/>
              <a:t>1/18/2020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8CFCA75-592C-49AF-8068-C18DCB06079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D08B66A-D2E4-4723-9CD1-B517B4367B2B}" type="datetimeFigureOut">
              <a:rPr lang="en-US" smtClean="0"/>
              <a:pPr/>
              <a:t>1/18/2020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8CFCA75-592C-49AF-8068-C18DCB06079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upload.wikimedia.org/wikipedia/commons/thumb/1/13/Delicate_Arch_LaSalle.jpg/1280px-Delicate_Arch_LaSalle.jpg"/>
          <p:cNvPicPr>
            <a:picLocks noChangeAspect="1" noChangeArrowheads="1"/>
          </p:cNvPicPr>
          <p:nvPr/>
        </p:nvPicPr>
        <p:blipFill>
          <a:blip r:embed="rId2"/>
          <a:srcRect/>
          <a:stretch>
            <a:fillRect/>
          </a:stretch>
        </p:blipFill>
        <p:spPr bwMode="auto">
          <a:xfrm>
            <a:off x="-18462" y="0"/>
            <a:ext cx="9162462" cy="6858000"/>
          </a:xfrm>
          <a:prstGeom prst="rect">
            <a:avLst/>
          </a:prstGeom>
          <a:noFill/>
        </p:spPr>
      </p:pic>
      <p:sp>
        <p:nvSpPr>
          <p:cNvPr id="3" name="TextBox 2"/>
          <p:cNvSpPr txBox="1"/>
          <p:nvPr/>
        </p:nvSpPr>
        <p:spPr>
          <a:xfrm>
            <a:off x="0" y="381000"/>
            <a:ext cx="4648200" cy="1015663"/>
          </a:xfrm>
          <a:prstGeom prst="rect">
            <a:avLst/>
          </a:prstGeom>
          <a:noFill/>
          <a:scene3d>
            <a:camera prst="obliqueTopRight"/>
            <a:lightRig rig="threePt" dir="t"/>
          </a:scene3d>
        </p:spPr>
        <p:txBody>
          <a:bodyPr wrap="square" rtlCol="0">
            <a:spAutoFit/>
          </a:bodyPr>
          <a:lstStyle/>
          <a:p>
            <a:pPr algn="ctr"/>
            <a:r>
              <a:rPr lang="en-US" sz="6000" dirty="0" smtClean="0">
                <a:solidFill>
                  <a:schemeClr val="accent1">
                    <a:lumMod val="75000"/>
                  </a:schemeClr>
                </a:solidFill>
              </a:rPr>
              <a:t>WELCOME</a:t>
            </a:r>
            <a:endParaRPr lang="en-US" sz="6000" dirty="0">
              <a:solidFill>
                <a:schemeClr val="accent1">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tt.jpg"/>
          <p:cNvPicPr>
            <a:picLocks noGrp="1" noChangeAspect="1"/>
          </p:cNvPicPr>
          <p:nvPr>
            <p:ph idx="1"/>
          </p:nvPr>
        </p:nvPicPr>
        <p:blipFill>
          <a:blip r:embed="rId2"/>
          <a:stretch>
            <a:fillRect/>
          </a:stretch>
        </p:blipFill>
        <p:spPr>
          <a:xfrm>
            <a:off x="0" y="0"/>
            <a:ext cx="9144000" cy="6658556"/>
          </a:xfrm>
        </p:spPr>
      </p:pic>
      <p:sp>
        <p:nvSpPr>
          <p:cNvPr id="7" name="TextBox 6"/>
          <p:cNvSpPr txBox="1"/>
          <p:nvPr/>
        </p:nvSpPr>
        <p:spPr>
          <a:xfrm>
            <a:off x="4038600" y="5029200"/>
            <a:ext cx="5105400" cy="1015663"/>
          </a:xfrm>
          <a:prstGeom prst="rect">
            <a:avLst/>
          </a:prstGeom>
          <a:noFill/>
          <a:scene3d>
            <a:camera prst="perspectiveFront"/>
            <a:lightRig rig="threePt" dir="t"/>
          </a:scene3d>
        </p:spPr>
        <p:txBody>
          <a:bodyPr wrap="square" rtlCol="0">
            <a:spAutoFit/>
          </a:bodyPr>
          <a:lstStyle/>
          <a:p>
            <a:r>
              <a:rPr lang="en-US" sz="6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Thank You.</a:t>
            </a:r>
            <a:endParaRPr lang="en-US" sz="6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10" name="Picture 9" descr="C:\Users\GKG\Desktop\222.gif"/>
          <p:cNvPicPr/>
          <p:nvPr/>
        </p:nvPicPr>
        <p:blipFill>
          <a:blip r:embed="rId3"/>
          <a:srcRect/>
          <a:stretch>
            <a:fillRect/>
          </a:stretch>
        </p:blipFill>
        <p:spPr bwMode="auto">
          <a:xfrm>
            <a:off x="4291012" y="3190875"/>
            <a:ext cx="561975" cy="47625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US" sz="3600" dirty="0" smtClean="0">
                <a:solidFill>
                  <a:srgbClr val="002060"/>
                </a:solidFill>
                <a:latin typeface="Times New Roman" pitchFamily="18" charset="0"/>
                <a:cs typeface="Times New Roman" pitchFamily="18" charset="0"/>
              </a:rPr>
              <a:t>Name:- Sanjaykumar A </a:t>
            </a:r>
            <a:r>
              <a:rPr lang="en-US" sz="3600" dirty="0" err="1" smtClean="0">
                <a:solidFill>
                  <a:srgbClr val="002060"/>
                </a:solidFill>
                <a:latin typeface="Times New Roman" pitchFamily="18" charset="0"/>
                <a:cs typeface="Times New Roman" pitchFamily="18" charset="0"/>
              </a:rPr>
              <a:t>Meanshi</a:t>
            </a:r>
            <a:endParaRPr lang="en-US" sz="3600" dirty="0" smtClean="0">
              <a:solidFill>
                <a:srgbClr val="002060"/>
              </a:solidFill>
              <a:latin typeface="Times New Roman" pitchFamily="18" charset="0"/>
              <a:cs typeface="Times New Roman" pitchFamily="18" charset="0"/>
            </a:endParaRPr>
          </a:p>
          <a:p>
            <a:pPr algn="ctr">
              <a:buNone/>
            </a:pPr>
            <a:r>
              <a:rPr lang="en-US" sz="3200" dirty="0" smtClean="0">
                <a:solidFill>
                  <a:srgbClr val="92D050"/>
                </a:solidFill>
                <a:latin typeface="Times New Roman" pitchFamily="18" charset="0"/>
                <a:cs typeface="Times New Roman" pitchFamily="18" charset="0"/>
              </a:rPr>
              <a:t>Head Department of Geography</a:t>
            </a:r>
            <a:r>
              <a:rPr lang="en-US" sz="3200" dirty="0" smtClean="0">
                <a:latin typeface="Times New Roman" pitchFamily="18" charset="0"/>
                <a:cs typeface="Times New Roman" pitchFamily="18" charset="0"/>
              </a:rPr>
              <a:t>.</a:t>
            </a:r>
          </a:p>
          <a:p>
            <a:pPr algn="ctr">
              <a:buNone/>
            </a:pPr>
            <a:endParaRPr lang="en-US" sz="3200" dirty="0" smtClean="0">
              <a:latin typeface="Times New Roman" pitchFamily="18" charset="0"/>
              <a:cs typeface="Times New Roman" pitchFamily="18" charset="0"/>
            </a:endParaRPr>
          </a:p>
          <a:p>
            <a:pPr algn="ctr">
              <a:buNone/>
            </a:pPr>
            <a:endParaRPr lang="en-US" sz="3200" dirty="0" smtClean="0">
              <a:latin typeface="Times New Roman" pitchFamily="18" charset="0"/>
              <a:cs typeface="Times New Roman" pitchFamily="18" charset="0"/>
            </a:endParaRPr>
          </a:p>
          <a:p>
            <a:pPr algn="ctr">
              <a:buNone/>
            </a:pPr>
            <a:r>
              <a:rPr lang="en-US" sz="3200" dirty="0" smtClean="0">
                <a:solidFill>
                  <a:srgbClr val="00B0F0"/>
                </a:solidFill>
                <a:latin typeface="Times New Roman" pitchFamily="18" charset="0"/>
                <a:cs typeface="Times New Roman" pitchFamily="18" charset="0"/>
              </a:rPr>
              <a:t>Subject:-Physical Geography</a:t>
            </a:r>
          </a:p>
          <a:p>
            <a:pPr>
              <a:buNone/>
            </a:pPr>
            <a:r>
              <a:rPr lang="en-US" sz="3200" dirty="0" smtClean="0">
                <a:latin typeface="Times New Roman" pitchFamily="18" charset="0"/>
                <a:cs typeface="Times New Roman" pitchFamily="18" charset="0"/>
              </a:rPr>
              <a:t>  </a:t>
            </a:r>
            <a:r>
              <a:rPr lang="en-US" sz="3200" dirty="0" smtClean="0">
                <a:solidFill>
                  <a:srgbClr val="7030A0"/>
                </a:solidFill>
                <a:latin typeface="Times New Roman" pitchFamily="18" charset="0"/>
                <a:cs typeface="Times New Roman" pitchFamily="18" charset="0"/>
              </a:rPr>
              <a:t>Seminar Top:- Branches of Physical Geography</a:t>
            </a:r>
            <a:endParaRPr lang="en-US" sz="3200" dirty="0">
              <a:solidFill>
                <a:srgbClr val="7030A0"/>
              </a:solidFill>
              <a:latin typeface="Times New Roman" pitchFamily="18" charset="0"/>
              <a:cs typeface="Times New Roman" pitchFamily="18" charset="0"/>
            </a:endParaRPr>
          </a:p>
        </p:txBody>
      </p:sp>
      <p:sp>
        <p:nvSpPr>
          <p:cNvPr id="4" name="TextBox 3"/>
          <p:cNvSpPr txBox="1"/>
          <p:nvPr/>
        </p:nvSpPr>
        <p:spPr>
          <a:xfrm>
            <a:off x="228600" y="1229380"/>
            <a:ext cx="8763000" cy="523220"/>
          </a:xfrm>
          <a:prstGeom prst="rect">
            <a:avLst/>
          </a:prstGeom>
          <a:noFill/>
        </p:spPr>
        <p:txBody>
          <a:bodyPr wrap="square" rtlCol="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2800" b="1" cap="all" dirty="0" err="1"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Gopalkrishna</a:t>
            </a:r>
            <a:r>
              <a:rPr lang="en-US" sz="28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t>
            </a:r>
            <a:r>
              <a:rPr lang="en-US" sz="2800" b="1" cap="all" dirty="0" err="1"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Gokhle</a:t>
            </a:r>
            <a:r>
              <a:rPr lang="en-US" sz="28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t>
            </a:r>
            <a:r>
              <a:rPr lang="en-US" sz="2800" b="1" cap="all" dirty="0" err="1"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College,Kolhapur</a:t>
            </a:r>
            <a:endParaRPr lang="en-US" sz="28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6" name="Picture 5" descr="C:\Users\GKG\Desktop\222.gif"/>
          <p:cNvPicPr/>
          <p:nvPr/>
        </p:nvPicPr>
        <p:blipFill>
          <a:blip r:embed="rId2"/>
          <a:srcRect/>
          <a:stretch>
            <a:fillRect/>
          </a:stretch>
        </p:blipFill>
        <p:spPr bwMode="auto">
          <a:xfrm>
            <a:off x="3886200" y="3124200"/>
            <a:ext cx="1371600" cy="12192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95400"/>
            <a:ext cx="8229600" cy="4389120"/>
          </a:xfrm>
        </p:spPr>
        <p:txBody>
          <a:bodyPr>
            <a:normAutofit fontScale="92500" lnSpcReduction="10000"/>
          </a:bodyPr>
          <a:lstStyle/>
          <a:p>
            <a:pPr algn="just">
              <a:buNone/>
            </a:pPr>
            <a:r>
              <a:rPr lang="en-US" dirty="0" smtClean="0">
                <a:latin typeface="Times New Roman" pitchFamily="18" charset="0"/>
                <a:cs typeface="Times New Roman" pitchFamily="18" charset="0"/>
              </a:rPr>
              <a:t>		Physical geography is that branch of systematic geography (physical and human) that examines the natural processes occurring at the </a:t>
            </a:r>
            <a:r>
              <a:rPr lang="en-US" dirty="0" err="1" smtClean="0">
                <a:latin typeface="Times New Roman" pitchFamily="18" charset="0"/>
                <a:cs typeface="Times New Roman" pitchFamily="18" charset="0"/>
              </a:rPr>
              <a:t>earth‟s</a:t>
            </a:r>
            <a:r>
              <a:rPr lang="en-US" dirty="0" smtClean="0">
                <a:latin typeface="Times New Roman" pitchFamily="18" charset="0"/>
                <a:cs typeface="Times New Roman" pitchFamily="18" charset="0"/>
              </a:rPr>
              <a:t> surface that provide the physical setting for human activities. Physical geography differs from other sciences in that it focuses on the world around us from changes in daily weather conditions to landforms we travel every day. Physical geography is not only the agglomeration of different branches of earth and natural sciences like geomorphology, climatology, meteorology, </a:t>
            </a:r>
            <a:r>
              <a:rPr lang="en-US" dirty="0" err="1" smtClean="0">
                <a:latin typeface="Times New Roman" pitchFamily="18" charset="0"/>
                <a:cs typeface="Times New Roman" pitchFamily="18" charset="0"/>
              </a:rPr>
              <a:t>pedology</a:t>
            </a:r>
            <a:r>
              <a:rPr lang="en-US" dirty="0" smtClean="0">
                <a:latin typeface="Times New Roman" pitchFamily="18" charset="0"/>
                <a:cs typeface="Times New Roman" pitchFamily="18" charset="0"/>
              </a:rPr>
              <a:t>, geology etc. but it also studies the patterns of interactions between human activities and physical environment. Physical geography can be defined differently as follows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00200"/>
            <a:ext cx="8534400" cy="4525963"/>
          </a:xfrm>
        </p:spPr>
        <p:txBody>
          <a:bodyPr>
            <a:noAutofit/>
          </a:bodyPr>
          <a:lstStyle/>
          <a:p>
            <a:pPr algn="just">
              <a:buNone/>
            </a:pPr>
            <a:r>
              <a:rPr lang="en-US" sz="2400" dirty="0" smtClean="0">
                <a:latin typeface="Times New Roman" pitchFamily="18" charset="0"/>
                <a:cs typeface="Times New Roman" pitchFamily="18" charset="0"/>
              </a:rPr>
              <a:t>1. Physical geography is the study of forces that influence the    surface of earth. </a:t>
            </a:r>
          </a:p>
          <a:p>
            <a:pPr algn="just">
              <a:buNone/>
            </a:pPr>
            <a:r>
              <a:rPr lang="en-US" sz="2400" dirty="0" smtClean="0">
                <a:latin typeface="Times New Roman" pitchFamily="18" charset="0"/>
                <a:cs typeface="Times New Roman" pitchFamily="18" charset="0"/>
              </a:rPr>
              <a:t>2.  Physical geography is to study natural phenomena. </a:t>
            </a:r>
          </a:p>
          <a:p>
            <a:pPr algn="just">
              <a:buNone/>
            </a:pPr>
            <a:r>
              <a:rPr lang="en-US" sz="2400" dirty="0" smtClean="0">
                <a:latin typeface="Times New Roman" pitchFamily="18" charset="0"/>
                <a:cs typeface="Times New Roman" pitchFamily="18" charset="0"/>
              </a:rPr>
              <a:t>3. Physical geography is the study of physical processes and             patterns in the natural environment that shape the surface of  the earth and their associated variability over space and time.</a:t>
            </a:r>
          </a:p>
          <a:p>
            <a:pPr algn="just">
              <a:buNone/>
            </a:pPr>
            <a:r>
              <a:rPr lang="en-US" sz="2400" dirty="0" smtClean="0">
                <a:latin typeface="Times New Roman" pitchFamily="18" charset="0"/>
                <a:cs typeface="Times New Roman" pitchFamily="18" charset="0"/>
              </a:rPr>
              <a:t>4. Physical geography studies the spatial patterns and spatial  relationships of environmental components of the globe in regional context, it also studies the causes of regional patterns of such relationships. </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Branches of Physical geography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Geomorphology</a:t>
            </a:r>
          </a:p>
          <a:p>
            <a:r>
              <a:rPr lang="en-US" dirty="0" smtClean="0">
                <a:latin typeface="Times New Roman" pitchFamily="18" charset="0"/>
                <a:cs typeface="Times New Roman" pitchFamily="18" charset="0"/>
              </a:rPr>
              <a:t>Climatology</a:t>
            </a:r>
          </a:p>
          <a:p>
            <a:r>
              <a:rPr lang="en-US" dirty="0" smtClean="0">
                <a:latin typeface="Times New Roman" pitchFamily="18" charset="0"/>
                <a:cs typeface="Times New Roman" pitchFamily="18" charset="0"/>
              </a:rPr>
              <a:t>Oceanography</a:t>
            </a:r>
          </a:p>
          <a:p>
            <a:r>
              <a:rPr lang="en-US" dirty="0" smtClean="0">
                <a:latin typeface="Times New Roman" pitchFamily="18" charset="0"/>
                <a:cs typeface="Times New Roman" pitchFamily="18" charset="0"/>
              </a:rPr>
              <a:t>Biogeography</a:t>
            </a:r>
          </a:p>
          <a:p>
            <a:r>
              <a:rPr lang="en-US" dirty="0" smtClean="0">
                <a:latin typeface="Times New Roman" pitchFamily="18" charset="0"/>
                <a:cs typeface="Times New Roman" pitchFamily="18" charset="0"/>
              </a:rPr>
              <a:t>Soil geography</a:t>
            </a:r>
          </a:p>
          <a:p>
            <a:r>
              <a:rPr lang="en-US" dirty="0" smtClean="0">
                <a:latin typeface="Times New Roman" pitchFamily="18" charset="0"/>
                <a:cs typeface="Times New Roman" pitchFamily="18" charset="0"/>
              </a:rPr>
              <a:t>Environmental</a:t>
            </a:r>
            <a:r>
              <a:rPr lang="en-US" b="1" u="sng"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geography</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Geomorphology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It is the science of earth surface processes and landforms. In other words it is the scientific study of surface involving interpretative description of landforms, their origin and development and nature and mechanism of </a:t>
            </a:r>
            <a:r>
              <a:rPr lang="en-US" dirty="0" err="1" smtClean="0">
                <a:latin typeface="Times New Roman" pitchFamily="18" charset="0"/>
                <a:cs typeface="Times New Roman" pitchFamily="18" charset="0"/>
              </a:rPr>
              <a:t>geomorphological</a:t>
            </a:r>
            <a:r>
              <a:rPr lang="en-US" dirty="0" smtClean="0">
                <a:latin typeface="Times New Roman" pitchFamily="18" charset="0"/>
                <a:cs typeface="Times New Roman" pitchFamily="18" charset="0"/>
              </a:rPr>
              <a:t> processes which evolve the landforms. Modern geomorphology also focuses on modeling landform shaping processes to predict both short-term (rapid) changes such as landslides, floods, coastal storm, erosion, and long term (slower) changes, such as soil erosion in agricultural areas or as a result of strip mining.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Climatology</a:t>
            </a:r>
            <a:endParaRPr lang="en-US" dirty="0">
              <a:latin typeface="Times New Roman" pitchFamily="18" charset="0"/>
              <a:cs typeface="Times New Roman" pitchFamily="18" charset="0"/>
            </a:endParaRPr>
          </a:p>
        </p:txBody>
      </p:sp>
      <p:sp>
        <p:nvSpPr>
          <p:cNvPr id="5" name="Content Placeholder 2"/>
          <p:cNvSpPr>
            <a:spLocks noGrp="1"/>
          </p:cNvSpPr>
          <p:nvPr>
            <p:ph idx="1"/>
          </p:nvPr>
        </p:nvSpPr>
        <p:spPr>
          <a:xfrm>
            <a:off x="152400" y="1905000"/>
            <a:ext cx="8763000" cy="4525963"/>
          </a:xfrm>
        </p:spPr>
        <p:txBody>
          <a:bodyPr>
            <a:normAutofit/>
          </a:bodyPr>
          <a:lstStyle/>
          <a:p>
            <a:pPr algn="just">
              <a:buNone/>
            </a:pPr>
            <a:r>
              <a:rPr lang="en-US" sz="2000" dirty="0" smtClean="0">
                <a:latin typeface="Times New Roman" pitchFamily="18" charset="0"/>
                <a:cs typeface="Times New Roman" pitchFamily="18" charset="0"/>
              </a:rPr>
              <a:t>			Climatology is the science that describes and explains the variability of atmospheric conditions (heat and moisture) over space and time. According to </a:t>
            </a:r>
            <a:r>
              <a:rPr lang="en-US" sz="2000" dirty="0" err="1" smtClean="0">
                <a:latin typeface="Times New Roman" pitchFamily="18" charset="0"/>
                <a:cs typeface="Times New Roman" pitchFamily="18" charset="0"/>
              </a:rPr>
              <a:t>Critchfield</a:t>
            </a:r>
            <a:r>
              <a:rPr lang="en-US" sz="2000" dirty="0" smtClean="0">
                <a:latin typeface="Times New Roman" pitchFamily="18" charset="0"/>
                <a:cs typeface="Times New Roman" pitchFamily="18" charset="0"/>
              </a:rPr>
              <a:t>, climatology is the science which studies the nature of climate, the causes and interpretation of its spatial variations and its association with the elements of natural environment and human activities. In simple words it is the systematic and regional study of atmospheric conditions i.e. weather and climate. Climatology is concerned with climate change, both in past and future</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1905000"/>
            <a:ext cx="7467600" cy="2862322"/>
          </a:xfrm>
          <a:prstGeom prst="rect">
            <a:avLst/>
          </a:prstGeom>
          <a:noFill/>
        </p:spPr>
        <p:txBody>
          <a:bodyPr wrap="square" rtlCol="0">
            <a:spAutoFit/>
          </a:bodyPr>
          <a:lstStyle/>
          <a:p>
            <a:r>
              <a:rPr lang="en-US" dirty="0" smtClean="0">
                <a:latin typeface="Times New Roman" pitchFamily="18" charset="0"/>
                <a:cs typeface="Times New Roman" pitchFamily="18" charset="0"/>
              </a:rPr>
              <a:t>The science of hydrosphere i.e. oceans and seas is called oceanography which includes the consideration, description and analysis of both physical and biological aspects of hydrosphere. It is concerned with the study of various types of Oceanic component and processes related to ocean floor depths, currents, corals reefs, and continental drifts etc. The study of oceanography has gained much importance during the current times because of the economic and strategic importance of oceans and seas. Today more focus is on applied oceanography which includes the consideration of delineation, mapping, exploration, utilization and management of marine </a:t>
            </a:r>
            <a:r>
              <a:rPr lang="en-US" dirty="0" err="1" smtClean="0">
                <a:latin typeface="Times New Roman" pitchFamily="18" charset="0"/>
                <a:cs typeface="Times New Roman" pitchFamily="18" charset="0"/>
              </a:rPr>
              <a:t>abiotic</a:t>
            </a:r>
            <a:r>
              <a:rPr lang="en-US" dirty="0" smtClean="0">
                <a:latin typeface="Times New Roman" pitchFamily="18" charset="0"/>
                <a:cs typeface="Times New Roman" pitchFamily="18" charset="0"/>
              </a:rPr>
              <a:t> as well as biotic resources.</a:t>
            </a:r>
            <a:endParaRPr lang="en-US" dirty="0">
              <a:latin typeface="Times New Roman" pitchFamily="18" charset="0"/>
              <a:cs typeface="Times New Roman" pitchFamily="18" charset="0"/>
            </a:endParaRPr>
          </a:p>
        </p:txBody>
      </p:sp>
      <p:sp>
        <p:nvSpPr>
          <p:cNvPr id="3" name="TextBox 2"/>
          <p:cNvSpPr txBox="1"/>
          <p:nvPr/>
        </p:nvSpPr>
        <p:spPr>
          <a:xfrm>
            <a:off x="2286000" y="533400"/>
            <a:ext cx="4648200" cy="461665"/>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Oceanography</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Biogeography</a:t>
            </a:r>
            <a:endParaRPr lang="en-US" dirty="0"/>
          </a:p>
        </p:txBody>
      </p:sp>
      <p:sp>
        <p:nvSpPr>
          <p:cNvPr id="3" name="Content Placeholder 2"/>
          <p:cNvSpPr>
            <a:spLocks noGrp="1"/>
          </p:cNvSpPr>
          <p:nvPr>
            <p:ph idx="1"/>
          </p:nvPr>
        </p:nvSpPr>
        <p:spPr>
          <a:xfrm>
            <a:off x="152400" y="1600200"/>
            <a:ext cx="8839200" cy="4525963"/>
          </a:xfrm>
        </p:spPr>
        <p:txBody>
          <a:bodyPr>
            <a:normAutofit/>
          </a:bodyPr>
          <a:lstStyle/>
          <a:p>
            <a:pPr>
              <a:buNone/>
            </a:pPr>
            <a:r>
              <a:rPr lang="en-US" sz="2000" dirty="0" smtClean="0">
                <a:latin typeface="Times New Roman" pitchFamily="18" charset="0"/>
                <a:cs typeface="Times New Roman" pitchFamily="18" charset="0"/>
              </a:rPr>
              <a:t> 	Biogeography	is the science of the distributions of organisms at varying spatial and temporal scales, as well as the processes that produce these distribution patterns. Local distribution of plants and animals typically depend on the suitability of the habitat that supports them. In this application biogeography is closely aligned with ecology. Over broader scales and time periods, the migration, evolution and extinction of plants and animals are key processes that determine their spatial distribution patterns. Thus, bio-geographers often seek to reconstruct past patterns of plants and animal communities from fossil evidence of various kinds</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47</TotalTime>
  <Words>251</Words>
  <Application>Microsoft Office PowerPoint</Application>
  <PresentationFormat>On-screen Show (4:3)</PresentationFormat>
  <Paragraphs>30</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Slide 1</vt:lpstr>
      <vt:lpstr>Slide 2</vt:lpstr>
      <vt:lpstr>Slide 3</vt:lpstr>
      <vt:lpstr>Slide 4</vt:lpstr>
      <vt:lpstr>Branches of Physical geography</vt:lpstr>
      <vt:lpstr>Geomorphology</vt:lpstr>
      <vt:lpstr>Climatology</vt:lpstr>
      <vt:lpstr>Slide 8</vt:lpstr>
      <vt:lpstr>Biogeography</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GKG</dc:creator>
  <cp:lastModifiedBy>GKG</cp:lastModifiedBy>
  <cp:revision>7</cp:revision>
  <dcterms:created xsi:type="dcterms:W3CDTF">2020-01-18T06:42:56Z</dcterms:created>
  <dcterms:modified xsi:type="dcterms:W3CDTF">2020-01-18T08:54:49Z</dcterms:modified>
</cp:coreProperties>
</file>